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61" r:id="rId4"/>
    <p:sldId id="270" r:id="rId5"/>
    <p:sldId id="262" r:id="rId6"/>
    <p:sldId id="263" r:id="rId7"/>
    <p:sldId id="264" r:id="rId8"/>
    <p:sldId id="267" r:id="rId9"/>
    <p:sldId id="265" r:id="rId10"/>
    <p:sldId id="266" r:id="rId11"/>
    <p:sldId id="268" r:id="rId12"/>
    <p:sldId id="269" r:id="rId13"/>
    <p:sldId id="258" r:id="rId14"/>
  </p:sldIdLst>
  <p:sldSz cx="9144000" cy="5143500" type="screen16x9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79646"/>
    <a:srgbClr val="9BBB59"/>
    <a:srgbClr val="BD9B53"/>
    <a:srgbClr val="C0504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6241" autoAdjust="0"/>
  </p:normalViewPr>
  <p:slideViewPr>
    <p:cSldViewPr>
      <p:cViewPr varScale="1">
        <p:scale>
          <a:sx n="140" d="100"/>
          <a:sy n="140" d="100"/>
        </p:scale>
        <p:origin x="-54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Knjiga2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Knjiga2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Knjiga2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Knjiga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BC5-48BF-B995-98D57DAFAFF9}"/>
              </c:ext>
            </c:extLst>
          </c:dPt>
          <c:dPt>
            <c:idx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BC5-48BF-B995-98D57DAFAFF9}"/>
              </c:ext>
            </c:extLst>
          </c:dPt>
          <c:dPt>
            <c:idx val="2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BC5-48BF-B995-98D57DAFAFF9}"/>
              </c:ext>
            </c:extLst>
          </c:dPt>
          <c:dLbls>
            <c:dLbl>
              <c:idx val="0"/>
              <c:layout>
                <c:manualLayout>
                  <c:x val="-2.4570024570024739E-2"/>
                  <c:y val="-0.4085180356366798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 err="1" smtClean="0"/>
                      <a:t>Primarne</a:t>
                    </a:r>
                    <a:r>
                      <a:rPr lang="en-US" baseline="0" dirty="0" smtClean="0"/>
                      <a:t> </a:t>
                    </a:r>
                    <a:r>
                      <a:rPr lang="en-US" baseline="0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1BFB8FB2-BE0B-4A5D-B960-F489628E253E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2115053493006248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BC5-48BF-B995-98D57DAFAFF9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Sekundarne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29B06243-5FAC-46CD-B86D-2B5B1722AA0A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509418509418509"/>
                      <c:h val="0.17216444750142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BC5-48BF-B995-98D57DAFAFF9}"/>
                </c:ext>
              </c:extLst>
            </c:dLbl>
            <c:dLbl>
              <c:idx val="2"/>
              <c:layout>
                <c:manualLayout>
                  <c:x val="6.1425061425061406E-2"/>
                  <c:y val="-0.1260321599304650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Tercijarne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8291FFA0-4643-4913-B9BF-86133055F9D5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753055131007883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BC5-48BF-B995-98D57DAFAFF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List2!$B$3:$B$5</c:f>
              <c:strCache>
                <c:ptCount val="3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</c:strCache>
            </c:strRef>
          </c:cat>
          <c:val>
            <c:numRef>
              <c:f>List2!$C$3:$C$5</c:f>
              <c:numCache>
                <c:formatCode>General</c:formatCode>
                <c:ptCount val="3"/>
                <c:pt idx="0">
                  <c:v>52.3</c:v>
                </c:pt>
                <c:pt idx="1">
                  <c:v>14.7</c:v>
                </c:pt>
                <c:pt idx="2">
                  <c:v>33.1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BC5-48BF-B995-98D57DAFAFF9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sr-Latn-C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2C9-4F80-A3CF-A1CF7815B4B6}"/>
              </c:ext>
            </c:extLst>
          </c:dPt>
          <c:dPt>
            <c:idx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2C9-4F80-A3CF-A1CF7815B4B6}"/>
              </c:ext>
            </c:extLst>
          </c:dPt>
          <c:dPt>
            <c:idx val="2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2C9-4F80-A3CF-A1CF7815B4B6}"/>
              </c:ext>
            </c:extLst>
          </c:dPt>
          <c:dLbls>
            <c:dLbl>
              <c:idx val="0"/>
              <c:layout>
                <c:manualLayout>
                  <c:x val="8.8042588042587966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 err="1" smtClean="0"/>
                      <a:t>Primarne</a:t>
                    </a:r>
                    <a:r>
                      <a:rPr lang="en-US" baseline="0" dirty="0" smtClean="0"/>
                      <a:t> </a:t>
                    </a:r>
                    <a:r>
                      <a:rPr lang="en-US" baseline="0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0E3A8756-557D-4AB8-B476-311E3AC649F4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4981556359509116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2C9-4F80-A3CF-A1CF7815B4B6}"/>
                </c:ext>
              </c:extLst>
            </c:dLbl>
            <c:dLbl>
              <c:idx val="1"/>
              <c:layout>
                <c:manualLayout>
                  <c:x val="-1.5356265356265299E-3"/>
                  <c:y val="0.273794002607561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Sekundarne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76F1985D-6114-4BB4-AD95-54A4562BAA83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2792792792792793"/>
                      <c:h val="0.17216444750142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2C9-4F80-A3CF-A1CF7815B4B6}"/>
                </c:ext>
              </c:extLst>
            </c:dLbl>
            <c:dLbl>
              <c:idx val="2"/>
              <c:layout>
                <c:manualLayout>
                  <c:x val="2.8665028665028649E-2"/>
                  <c:y val="0.2955236853541938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Tercijarne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80049CED-92CF-4D2E-BFC0-B904FC0A4C3F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391056769009523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2C9-4F80-A3CF-A1CF7815B4B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List2!$B$20:$B$22</c:f>
              <c:strCache>
                <c:ptCount val="3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</c:strCache>
            </c:strRef>
          </c:cat>
          <c:val>
            <c:numRef>
              <c:f>List2!$C$20:$C$22</c:f>
              <c:numCache>
                <c:formatCode>General</c:formatCode>
                <c:ptCount val="3"/>
                <c:pt idx="0">
                  <c:v>7.9</c:v>
                </c:pt>
                <c:pt idx="1">
                  <c:v>40.5</c:v>
                </c:pt>
                <c:pt idx="2">
                  <c:v>51.6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2C9-4F80-A3CF-A1CF7815B4B6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sr-Latn-C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070-4E04-9D7B-5BEABDB35423}"/>
              </c:ext>
            </c:extLst>
          </c:dPt>
          <c:dPt>
            <c:idx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070-4E04-9D7B-5BEABDB35423}"/>
              </c:ext>
            </c:extLst>
          </c:dPt>
          <c:dPt>
            <c:idx val="2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070-4E04-9D7B-5BEABDB35423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Primarne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9844E58F-E5ED-4514-A71C-2FB47A09C34E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619557997510751"/>
                      <c:h val="0.1860930030421555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070-4E04-9D7B-5BEABDB35423}"/>
                </c:ext>
              </c:extLst>
            </c:dLbl>
            <c:dLbl>
              <c:idx val="1"/>
              <c:layout>
                <c:manualLayout>
                  <c:x val="-4.9140049140049158E-2"/>
                  <c:y val="-0.3389830508474577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 err="1" smtClean="0"/>
                      <a:t>Sekundarne</a:t>
                    </a:r>
                    <a:r>
                      <a:rPr lang="en-US" baseline="0" dirty="0" smtClean="0"/>
                      <a:t> </a:t>
                    </a:r>
                    <a:r>
                      <a:rPr lang="en-US" baseline="0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FAA086B1-8FB6-436E-8824-8FA67C663F37}" type="PERCENTAGE">
                      <a:rPr lang="en-US" baseline="0" dirty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099918099918096"/>
                      <c:h val="0.17216444750142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070-4E04-9D7B-5BEABDB35423}"/>
                </c:ext>
              </c:extLst>
            </c:dLbl>
            <c:dLbl>
              <c:idx val="2"/>
              <c:layout>
                <c:manualLayout>
                  <c:x val="3.071253071253071E-2"/>
                  <c:y val="-0.338983050847457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Tercijarne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1846AD93-22A4-4379-B276-98E455914250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4981556359509116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070-4E04-9D7B-5BEABDB3542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List2!$B$9:$B$11</c:f>
              <c:strCache>
                <c:ptCount val="3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</c:strCache>
            </c:strRef>
          </c:cat>
          <c:val>
            <c:numRef>
              <c:f>List2!$C$9:$C$11</c:f>
              <c:numCache>
                <c:formatCode>General</c:formatCode>
                <c:ptCount val="3"/>
                <c:pt idx="0">
                  <c:v>0.2</c:v>
                </c:pt>
                <c:pt idx="1">
                  <c:v>50.3</c:v>
                </c:pt>
                <c:pt idx="2">
                  <c:v>49.5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070-4E04-9D7B-5BEABDB35423}"/>
            </c:ext>
          </c:extLst>
        </c:ser>
        <c:dLbls>
          <c:showCatName val="1"/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sr-Latn-C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r-HR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2B0-445E-8F9E-DD1D36354349}"/>
              </c:ext>
            </c:extLst>
          </c:dPt>
          <c:dPt>
            <c:idx val="1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2B0-445E-8F9E-DD1D36354349}"/>
              </c:ext>
            </c:extLst>
          </c:dPt>
          <c:dPt>
            <c:idx val="2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2B0-445E-8F9E-DD1D36354349}"/>
              </c:ext>
            </c:extLst>
          </c:dPt>
          <c:dLbls>
            <c:dLbl>
              <c:idx val="0"/>
              <c:layout>
                <c:manualLayout>
                  <c:x val="-0.11261261261261271"/>
                  <c:y val="3.47674923946110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Primarne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endParaRPr lang="en-US" dirty="0" smtClean="0"/>
                  </a:p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4111B4B-AE14-4169-A513-01ADEF91CC32}" type="PERCENTAGE">
                      <a:rPr lang="en-US" baseline="0" smtClean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hr-HR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8257559635512386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2B0-445E-8F9E-DD1D36354349}"/>
                </c:ext>
              </c:extLst>
            </c:dLbl>
            <c:dLbl>
              <c:idx val="1"/>
              <c:layout>
                <c:manualLayout>
                  <c:x val="-3.2760032760032753E-2"/>
                  <c:y val="-2.60756192959582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Sekundarne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endParaRPr lang="en-US" dirty="0" smtClean="0"/>
                  </a:p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D9CFAE8-5B89-4F11-BEDC-6708D2EE3F0F}" type="PERCENTAGE">
                      <a:rPr lang="en-US" baseline="0" smtClean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hr-HR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8285192852122"/>
                      <c:h val="0.172164447501428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2B0-445E-8F9E-DD1D36354349}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 smtClean="0"/>
                      <a:t>Tercijarne</a:t>
                    </a:r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djelatnosti</a:t>
                    </a:r>
                    <a:r>
                      <a:rPr lang="en-US" baseline="0" dirty="0"/>
                      <a:t>
</a:t>
                    </a:r>
                    <a:fld id="{1823647F-D628-4098-A1A2-997B9750C696}" type="PERCENTAG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[POSTOTAK]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5800557178509936"/>
                      <c:h val="0.2252064319860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2B0-445E-8F9E-DD1D3635434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List2!$B$15:$B$17</c:f>
              <c:strCache>
                <c:ptCount val="3"/>
                <c:pt idx="0">
                  <c:v>I.</c:v>
                </c:pt>
                <c:pt idx="1">
                  <c:v>II.</c:v>
                </c:pt>
                <c:pt idx="2">
                  <c:v>III.</c:v>
                </c:pt>
              </c:strCache>
            </c:strRef>
          </c:cat>
          <c:val>
            <c:numRef>
              <c:f>List2!$C$15:$C$17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22.1</c:v>
                </c:pt>
                <c:pt idx="2">
                  <c:v>75.7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2B0-445E-8F9E-DD1D36354349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sr-Latn-C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E2BEE-9EEF-413B-A2FB-0FE563C0400C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8B9EA-A5EE-42A7-B026-D19F84EF93D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77809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https://www.dzs.hr/Hrv_Eng/publication/2019/12-01-05_01_2019.htm</a:t>
            </a:r>
          </a:p>
          <a:p>
            <a:r>
              <a:rPr lang="hr-HR" dirty="0" smtClean="0"/>
              <a:t>https://openknowledge.worldbank.org/bitstream/handle/10986/33623/9781464815300.pdf</a:t>
            </a:r>
          </a:p>
          <a:p>
            <a:r>
              <a:rPr lang="hr-HR" dirty="0" smtClean="0"/>
              <a:t>https://www.thebalance.com/purchasing-power-parity-3305953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https://www.youtube.com/watch?v=pbIhGTJe41k </a:t>
            </a:r>
            <a:r>
              <a:rPr lang="hr-H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Purchasing</a:t>
            </a:r>
            <a:r>
              <a:rPr lang="hr-H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Power </a:t>
            </a:r>
            <a:r>
              <a:rPr lang="hr-H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Parity</a:t>
            </a:r>
            <a:r>
              <a:rPr lang="hr-H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(PPP)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https://www.youtube.com/watch?v=5XdYbmova_s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TWL #6: Big Mac Economics</a:t>
            </a:r>
          </a:p>
          <a:p>
            <a:r>
              <a:rPr lang="hr-HR" dirty="0" smtClean="0"/>
              <a:t>https://www.economist.com/big-mac-indeks</a:t>
            </a:r>
          </a:p>
          <a:p>
            <a:r>
              <a:rPr lang="hr-HR" dirty="0" smtClean="0"/>
              <a:t>https://www.poslovni.hr/hrvatska/prosjecna-neto-placa-u-hrvatskoj-6-722-kune-4251545,</a:t>
            </a:r>
            <a:r>
              <a:rPr lang="hr-HR" baseline="0" dirty="0" smtClean="0"/>
              <a:t> satnica 38,48 kn, 5,82$</a:t>
            </a:r>
            <a:endParaRPr lang="hr-HR" dirty="0" smtClean="0"/>
          </a:p>
          <a:p>
            <a:r>
              <a:rPr lang="hr-HR" dirty="0" smtClean="0"/>
              <a:t>Prosječni tečaj dolara: www.hnb.hr (2020. 6,61 kn)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2719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https://www.youtube.com/watch?v=1yKvwOydZFw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Third World vs First World Countries - What's The Difference?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5456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https://databank.worldbank.org/</a:t>
            </a:r>
          </a:p>
          <a:p>
            <a:r>
              <a:rPr lang="hr-HR" dirty="0" smtClean="0"/>
              <a:t>http://www.mvep.hr/hr/vanjska-politika/multilateralni-odnosi0/razvojna-suradnja-i-humanitarna-pomoc/odgovoran-gospodarski-razvoj/data/download/GNI.pdf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49029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40392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https://en.wikipedia.org/wiki/List_of_countries_by_GDP_sector_composition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84788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https://en.wikipedia.org/wiki/List_of_countries_by_GDP_sector_composition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97961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https://en.wikipedia.org/wiki/List_of_countries_by_GDP_sector_composition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41404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https://www.imf.org/external/datamapper/NGDPDPC@WEO/MDV 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27984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https://proleksis.lzmk.hr/2046/</a:t>
            </a:r>
          </a:p>
          <a:p>
            <a:r>
              <a:rPr lang="hr-HR" dirty="0" smtClean="0"/>
              <a:t>https://data.worldbank.org/indicator/NY.GNP.MKTP.CD?most_recent_value_desc=true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38216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8B9EA-A5EE-42A7-B026-D19F84EF93D9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88775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0029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1550"/>
            <a:ext cx="8229600" cy="71323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30309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2472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2383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9087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5375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8761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7904" y="4809861"/>
            <a:ext cx="1728192" cy="33363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65547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5395"/>
            <a:ext cx="8229600" cy="3029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ADFE-F8E7-40E7-808B-234CA2FB8044}" type="datetimeFigureOut">
              <a:rPr lang="hr-HR" smtClean="0"/>
              <a:pPr/>
              <a:t>1.3.2021.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78543-5F56-45BB-BC09-25B1832FEAFE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9" name="Picture 8" descr="GEA-2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52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yKvwOydZF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hyperlink" Target="https://www.youtube.com/watch?v=5XdYbmova_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bank.worldbank.org/data/download/GNI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worldbank.org/indicator/NY.GNP.MKTP.CD?most_recent_value_desc=tru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Gospodarstvo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Gospodarstvo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9591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059582"/>
            <a:ext cx="3029718" cy="3960440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Pokazatelj razvijenosti – BND po stanovniku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i="1" dirty="0">
                <a:sym typeface="Wingdings" panose="05000000000000000000" pitchFamily="2" charset="2"/>
              </a:rPr>
              <a:t>Zašto ovaj pokazatelj nije idealan?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neravnomjerna raspodjela </a:t>
            </a:r>
            <a:r>
              <a:rPr lang="hr-HR" dirty="0" smtClean="0">
                <a:sym typeface="Wingdings" panose="05000000000000000000" pitchFamily="2" charset="2"/>
              </a:rPr>
              <a:t>bogatstva  nestabilnosti i sukobi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771550"/>
            <a:ext cx="5411371" cy="3975276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3" y="4227438"/>
            <a:ext cx="1939255" cy="82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841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699542"/>
            <a:ext cx="82296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hr-HR" sz="3200" dirty="0" smtClean="0"/>
              <a:t>Ljudski razvojni </a:t>
            </a:r>
            <a:br>
              <a:rPr lang="hr-HR" sz="3200" dirty="0" smtClean="0"/>
            </a:br>
            <a:r>
              <a:rPr lang="hr-HR" sz="3200" dirty="0" smtClean="0"/>
              <a:t>indeks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635646"/>
            <a:ext cx="2808312" cy="3456384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engl. </a:t>
            </a:r>
            <a:r>
              <a:rPr lang="hr-HR" b="1" dirty="0">
                <a:hlinkClick r:id="rId3"/>
              </a:rPr>
              <a:t>Human Development Index </a:t>
            </a:r>
            <a:r>
              <a:rPr lang="hr-HR" b="1" dirty="0" smtClean="0">
                <a:hlinkClick r:id="rId3"/>
              </a:rPr>
              <a:t/>
            </a:r>
            <a:br>
              <a:rPr lang="hr-HR" b="1" dirty="0" smtClean="0">
                <a:hlinkClick r:id="rId3"/>
              </a:rPr>
            </a:br>
            <a:r>
              <a:rPr lang="hr-HR" b="1" dirty="0" smtClean="0">
                <a:hlinkClick r:id="rId3"/>
              </a:rPr>
              <a:t>– HDI</a:t>
            </a:r>
            <a:endParaRPr lang="hr-HR" b="1" dirty="0" smtClean="0"/>
          </a:p>
          <a:p>
            <a:r>
              <a:rPr lang="hr-HR" dirty="0"/>
              <a:t>BNP po stanovniku, </a:t>
            </a:r>
            <a:r>
              <a:rPr lang="hr-HR" dirty="0" smtClean="0"/>
              <a:t>očekivano trajanje </a:t>
            </a:r>
            <a:r>
              <a:rPr lang="hr-HR" dirty="0"/>
              <a:t>života </a:t>
            </a:r>
            <a:r>
              <a:rPr lang="hr-HR" dirty="0" smtClean="0"/>
              <a:t>i pokazatelj obrazovanja</a:t>
            </a:r>
          </a:p>
          <a:p>
            <a:r>
              <a:rPr lang="hr-HR" dirty="0"/>
              <a:t>vrlo visok </a:t>
            </a:r>
            <a:r>
              <a:rPr lang="hr-HR" dirty="0" smtClean="0"/>
              <a:t>HDI</a:t>
            </a:r>
          </a:p>
          <a:p>
            <a:r>
              <a:rPr lang="hr-HR" dirty="0" smtClean="0"/>
              <a:t>visok HDI</a:t>
            </a:r>
          </a:p>
          <a:p>
            <a:r>
              <a:rPr lang="hr-HR" dirty="0" smtClean="0"/>
              <a:t>srednji </a:t>
            </a:r>
            <a:r>
              <a:rPr lang="hr-HR" dirty="0"/>
              <a:t>HDI </a:t>
            </a:r>
          </a:p>
          <a:p>
            <a:r>
              <a:rPr lang="hr-HR" dirty="0" smtClean="0"/>
              <a:t>nizak </a:t>
            </a:r>
            <a:r>
              <a:rPr lang="hr-HR" dirty="0"/>
              <a:t>HDI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915566"/>
            <a:ext cx="5711798" cy="384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8820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Ponavljanje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63637"/>
            <a:ext cx="3970784" cy="3030985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Navedite </a:t>
            </a:r>
            <a:r>
              <a:rPr lang="hr-HR" dirty="0"/>
              <a:t>imena država svijeta s najvišim bruto nacionalnim dohotkom</a:t>
            </a:r>
            <a:r>
              <a:rPr lang="hr-HR" dirty="0" smtClean="0"/>
              <a:t>.</a:t>
            </a:r>
          </a:p>
          <a:p>
            <a:r>
              <a:rPr lang="hr-HR" dirty="0" smtClean="0"/>
              <a:t>Navedite </a:t>
            </a:r>
            <a:r>
              <a:rPr lang="hr-HR" dirty="0"/>
              <a:t>ime kontinenta na kojem nema niti jedne države s visokim dohotkom</a:t>
            </a:r>
            <a:r>
              <a:rPr lang="hr-HR" dirty="0" smtClean="0"/>
              <a:t>.</a:t>
            </a:r>
          </a:p>
          <a:p>
            <a:r>
              <a:rPr lang="hr-HR" dirty="0" smtClean="0"/>
              <a:t>Navedite </a:t>
            </a:r>
            <a:r>
              <a:rPr lang="hr-HR" dirty="0"/>
              <a:t>ime kontinenta na kojem ima najviše država s niskim dohotkom. 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512124"/>
            <a:ext cx="4403259" cy="32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210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155"/>
          <a:stretch/>
        </p:blipFill>
        <p:spPr>
          <a:xfrm>
            <a:off x="3369633" y="2355726"/>
            <a:ext cx="2404733" cy="224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092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 descr="American Flag Country vector clipart image - Free stock ...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816" y="1612596"/>
            <a:ext cx="732472" cy="450945"/>
          </a:xfrm>
        </p:spPr>
      </p:pic>
      <p:pic>
        <p:nvPicPr>
          <p:cNvPr id="8" name="Slika 7" descr="Switzerland Alpine Map · Free image on Pixabay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139" y="4318707"/>
            <a:ext cx="845693" cy="845693"/>
          </a:xfrm>
          <a:prstGeom prst="rect">
            <a:avLst/>
          </a:prstGeom>
        </p:spPr>
      </p:pic>
      <p:pic>
        <p:nvPicPr>
          <p:cNvPr id="9" name="Slika 8" descr="File:Russia Flag Map.svg - Wikipedia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795" y="3886387"/>
            <a:ext cx="910380" cy="524890"/>
          </a:xfrm>
          <a:prstGeom prst="rect">
            <a:avLst/>
          </a:prstGeom>
        </p:spPr>
      </p:pic>
      <p:pic>
        <p:nvPicPr>
          <p:cNvPr id="10" name="Slika 9" descr="File:Hong Kong flag-map.svg - Wikipedia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1923" y="2815908"/>
            <a:ext cx="650409" cy="509656"/>
          </a:xfrm>
          <a:prstGeom prst="rect">
            <a:avLst/>
          </a:prstGeom>
        </p:spPr>
      </p:pic>
      <p:pic>
        <p:nvPicPr>
          <p:cNvPr id="11" name="Slika 10" descr="2. Country Experiences – Connecting Health Information ..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3702" y="1994793"/>
            <a:ext cx="588457" cy="871675"/>
          </a:xfrm>
          <a:prstGeom prst="rect">
            <a:avLst/>
          </a:prstGeom>
        </p:spPr>
      </p:pic>
      <p:pic>
        <p:nvPicPr>
          <p:cNvPr id="19" name="Slika 18" descr="Free vector graphic: Croatia, Map, Flag, Geography - Free ...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450" y="3345880"/>
            <a:ext cx="695882" cy="694795"/>
          </a:xfrm>
          <a:prstGeom prst="rect">
            <a:avLst/>
          </a:prstGeom>
        </p:spPr>
      </p:pic>
      <p:graphicFrame>
        <p:nvGraphicFramePr>
          <p:cNvPr id="27" name="Tablic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17899889"/>
              </p:ext>
            </p:extLst>
          </p:nvPr>
        </p:nvGraphicFramePr>
        <p:xfrm>
          <a:off x="911987" y="771550"/>
          <a:ext cx="8232013" cy="4138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733">
                  <a:extLst>
                    <a:ext uri="{9D8B030D-6E8A-4147-A177-3AD203B41FA5}">
                      <a16:colId xmlns:a16="http://schemas.microsoft.com/office/drawing/2014/main" xmlns="" val="33479765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3688602545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xmlns="" val="3444526493"/>
                    </a:ext>
                  </a:extLst>
                </a:gridCol>
                <a:gridCol w="2843808">
                  <a:extLst>
                    <a:ext uri="{9D8B030D-6E8A-4147-A177-3AD203B41FA5}">
                      <a16:colId xmlns:a16="http://schemas.microsoft.com/office/drawing/2014/main" xmlns="" val="2663854410"/>
                    </a:ext>
                  </a:extLst>
                </a:gridCol>
              </a:tblGrid>
              <a:tr h="830312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Država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Koliko košta hamburger? ($)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Koliko</a:t>
                      </a:r>
                      <a:r>
                        <a:rPr lang="hr-HR" sz="1600" baseline="0" dirty="0" smtClean="0"/>
                        <a:t> je potrebno raditi da bi zaradili za jedan hamburger? (minuta)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Koliko je vremena potrebno da bi zaradili za jedan hamburger po američkoj cijeni? (minuta)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5653816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SAD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5,71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11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11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3526170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Filipini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2,87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87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173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4146010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Hong Kong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2,65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9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19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8623166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Hrvatska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3,32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34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58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6856121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Rusija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1,91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20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60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51216807"/>
                  </a:ext>
                </a:extLst>
              </a:tr>
              <a:tr h="533689">
                <a:tc>
                  <a:txBody>
                    <a:bodyPr/>
                    <a:lstStyle/>
                    <a:p>
                      <a:r>
                        <a:rPr lang="hr-HR" dirty="0" smtClean="0"/>
                        <a:t>Švicarska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6,91 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11</a:t>
                      </a:r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1" dirty="0" smtClean="0"/>
                        <a:t>9</a:t>
                      </a:r>
                      <a:endParaRPr lang="hr-H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021983"/>
                  </a:ext>
                </a:extLst>
              </a:tr>
            </a:tbl>
          </a:graphicData>
        </a:graphic>
      </p:graphicFrame>
      <p:sp>
        <p:nvSpPr>
          <p:cNvPr id="2" name="Pravokutnik 1"/>
          <p:cNvSpPr/>
          <p:nvPr/>
        </p:nvSpPr>
        <p:spPr>
          <a:xfrm>
            <a:off x="4427984" y="1612596"/>
            <a:ext cx="1152128" cy="3119394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 12"/>
          <p:cNvSpPr/>
          <p:nvPr/>
        </p:nvSpPr>
        <p:spPr>
          <a:xfrm>
            <a:off x="7092280" y="1645059"/>
            <a:ext cx="1152128" cy="3119394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Pravokutnik 2"/>
          <p:cNvSpPr/>
          <p:nvPr/>
        </p:nvSpPr>
        <p:spPr>
          <a:xfrm>
            <a:off x="2339752" y="1645059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Pravokutnik 13"/>
          <p:cNvSpPr/>
          <p:nvPr/>
        </p:nvSpPr>
        <p:spPr>
          <a:xfrm>
            <a:off x="2302643" y="2236595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Pravokutnik 14"/>
          <p:cNvSpPr/>
          <p:nvPr/>
        </p:nvSpPr>
        <p:spPr>
          <a:xfrm>
            <a:off x="2365217" y="2712603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Pravokutnik 15"/>
          <p:cNvSpPr/>
          <p:nvPr/>
        </p:nvSpPr>
        <p:spPr>
          <a:xfrm>
            <a:off x="2435628" y="3421638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Pravokutnik 16"/>
          <p:cNvSpPr/>
          <p:nvPr/>
        </p:nvSpPr>
        <p:spPr>
          <a:xfrm>
            <a:off x="2357202" y="3920461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Pravokutnik 17"/>
          <p:cNvSpPr/>
          <p:nvPr/>
        </p:nvSpPr>
        <p:spPr>
          <a:xfrm>
            <a:off x="2302643" y="4447779"/>
            <a:ext cx="1008112" cy="388070"/>
          </a:xfrm>
          <a:prstGeom prst="rect">
            <a:avLst/>
          </a:prstGeom>
          <a:solidFill>
            <a:schemeClr val="bg1"/>
          </a:solidFill>
          <a:ln w="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Pravokutnik 4"/>
          <p:cNvSpPr/>
          <p:nvPr/>
        </p:nvSpPr>
        <p:spPr>
          <a:xfrm>
            <a:off x="5390852" y="3624544"/>
            <a:ext cx="1944216" cy="100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Istražite više o </a:t>
            </a:r>
            <a:r>
              <a:rPr lang="hr-HR" dirty="0" smtClean="0">
                <a:hlinkClick r:id="rId9"/>
              </a:rPr>
              <a:t>„ekonomiji hamburgera”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41515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Bruto domaći proizvod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73809"/>
            <a:ext cx="8229600" cy="1440161"/>
          </a:xfrm>
        </p:spPr>
        <p:txBody>
          <a:bodyPr>
            <a:normAutofit fontScale="77500" lnSpcReduction="20000"/>
          </a:bodyPr>
          <a:lstStyle/>
          <a:p>
            <a:r>
              <a:rPr lang="hr-HR" dirty="0"/>
              <a:t>ukupna vrijednost svih dobara i </a:t>
            </a:r>
            <a:r>
              <a:rPr lang="hr-HR" dirty="0" smtClean="0"/>
              <a:t>usluga proizvedenih </a:t>
            </a:r>
            <a:r>
              <a:rPr lang="hr-HR" dirty="0"/>
              <a:t>unutar neke </a:t>
            </a:r>
            <a:r>
              <a:rPr lang="hr-HR" dirty="0" smtClean="0"/>
              <a:t>države (uobičajeno u jednoj godini)</a:t>
            </a:r>
          </a:p>
          <a:p>
            <a:r>
              <a:rPr lang="hr-HR" i="1" dirty="0" smtClean="0"/>
              <a:t>Koje su države imale najveći </a:t>
            </a:r>
            <a:r>
              <a:rPr lang="hr-HR" i="1" dirty="0" smtClean="0">
                <a:hlinkClick r:id="rId3"/>
              </a:rPr>
              <a:t>bruto domaći proizvod u 2019. godini</a:t>
            </a:r>
            <a:r>
              <a:rPr lang="hr-HR" i="1" dirty="0" smtClean="0"/>
              <a:t>? Jesu li to ujedno i najrazvijenije države?</a:t>
            </a:r>
            <a:endParaRPr lang="hr-HR" i="1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86577583"/>
              </p:ext>
            </p:extLst>
          </p:nvPr>
        </p:nvGraphicFramePr>
        <p:xfrm>
          <a:off x="1475656" y="2948065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60635193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1318048534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Država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BDP 2019. (milijuna $)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575455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Sjedinjene Američke Države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21 584 413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47805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Kina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14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554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341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865734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Japan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263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515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854716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Njemačka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033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546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586742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hr-HR" dirty="0" smtClean="0"/>
                        <a:t>Indija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910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840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5108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1405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BDP po stanovniku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Koristi se za međusobnu usporedbu država prema </a:t>
            </a:r>
            <a:r>
              <a:rPr lang="hr-HR" dirty="0" smtClean="0"/>
              <a:t>razvijenosti</a:t>
            </a:r>
            <a:endParaRPr lang="hr-HR" dirty="0"/>
          </a:p>
        </p:txBody>
      </p:sp>
      <p:pic>
        <p:nvPicPr>
          <p:cNvPr id="4" name="Rezervirano mjesto sadržaja 3" descr="American Flag Country vector clipart image - Free stock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4076" y="2686370"/>
            <a:ext cx="1549914" cy="954202"/>
          </a:xfrm>
          <a:prstGeom prst="rect">
            <a:avLst/>
          </a:prstGeom>
        </p:spPr>
      </p:pic>
      <p:pic>
        <p:nvPicPr>
          <p:cNvPr id="5" name="Slika 4" descr="2. Country Experiences – Connecting Health Information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756" y="2402619"/>
            <a:ext cx="1321907" cy="1958126"/>
          </a:xfrm>
          <a:prstGeom prst="rect">
            <a:avLst/>
          </a:prstGeom>
        </p:spPr>
      </p:pic>
      <p:sp>
        <p:nvSpPr>
          <p:cNvPr id="6" name="Pravokutnik 5"/>
          <p:cNvSpPr/>
          <p:nvPr/>
        </p:nvSpPr>
        <p:spPr>
          <a:xfrm>
            <a:off x="6738477" y="2747124"/>
            <a:ext cx="1899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 smtClean="0"/>
              <a:t> SAD 65 297 $</a:t>
            </a:r>
            <a:endParaRPr lang="hr-HR" sz="2400" dirty="0"/>
          </a:p>
        </p:txBody>
      </p:sp>
      <p:sp>
        <p:nvSpPr>
          <p:cNvPr id="7" name="Pravokutnik 6"/>
          <p:cNvSpPr/>
          <p:nvPr/>
        </p:nvSpPr>
        <p:spPr>
          <a:xfrm>
            <a:off x="2077483" y="2747124"/>
            <a:ext cx="19864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 smtClean="0"/>
              <a:t>Filipini 3 485 $</a:t>
            </a:r>
            <a:endParaRPr lang="hr-HR" sz="2400" dirty="0"/>
          </a:p>
        </p:txBody>
      </p:sp>
      <p:pic>
        <p:nvPicPr>
          <p:cNvPr id="8" name="Slika 7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42048" y="3961954"/>
            <a:ext cx="843558" cy="843558"/>
          </a:xfrm>
          <a:prstGeom prst="rect">
            <a:avLst/>
          </a:prstGeom>
        </p:spPr>
      </p:pic>
      <p:pic>
        <p:nvPicPr>
          <p:cNvPr id="13" name="Slika 12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4172843"/>
            <a:ext cx="843558" cy="843558"/>
          </a:xfrm>
          <a:prstGeom prst="rect">
            <a:avLst/>
          </a:prstGeom>
        </p:spPr>
      </p:pic>
      <p:pic>
        <p:nvPicPr>
          <p:cNvPr id="14" name="Slika 13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2360" y="4172843"/>
            <a:ext cx="843558" cy="843558"/>
          </a:xfrm>
          <a:prstGeom prst="rect">
            <a:avLst/>
          </a:prstGeom>
        </p:spPr>
      </p:pic>
      <p:pic>
        <p:nvPicPr>
          <p:cNvPr id="15" name="Slika 14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6698" y="4191845"/>
            <a:ext cx="843558" cy="843558"/>
          </a:xfrm>
          <a:prstGeom prst="rect">
            <a:avLst/>
          </a:prstGeom>
        </p:spPr>
      </p:pic>
      <p:pic>
        <p:nvPicPr>
          <p:cNvPr id="16" name="Slika 15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5547" y="4191845"/>
            <a:ext cx="843558" cy="843558"/>
          </a:xfrm>
          <a:prstGeom prst="rect">
            <a:avLst/>
          </a:prstGeom>
        </p:spPr>
      </p:pic>
      <p:pic>
        <p:nvPicPr>
          <p:cNvPr id="17" name="Slika 16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7986" y="4170149"/>
            <a:ext cx="843558" cy="843558"/>
          </a:xfrm>
          <a:prstGeom prst="rect">
            <a:avLst/>
          </a:prstGeom>
        </p:spPr>
      </p:pic>
      <p:pic>
        <p:nvPicPr>
          <p:cNvPr id="18" name="Slika 17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50910" y="4189151"/>
            <a:ext cx="843558" cy="843558"/>
          </a:xfrm>
          <a:prstGeom prst="rect">
            <a:avLst/>
          </a:prstGeom>
        </p:spPr>
      </p:pic>
      <p:pic>
        <p:nvPicPr>
          <p:cNvPr id="19" name="Slika 18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79348" y="3861856"/>
            <a:ext cx="843558" cy="843558"/>
          </a:xfrm>
          <a:prstGeom prst="rect">
            <a:avLst/>
          </a:prstGeom>
        </p:spPr>
      </p:pic>
      <p:pic>
        <p:nvPicPr>
          <p:cNvPr id="20" name="Slika 19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83686" y="3880858"/>
            <a:ext cx="843558" cy="843558"/>
          </a:xfrm>
          <a:prstGeom prst="rect">
            <a:avLst/>
          </a:prstGeom>
        </p:spPr>
      </p:pic>
      <p:pic>
        <p:nvPicPr>
          <p:cNvPr id="21" name="Slika 20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2535" y="3880858"/>
            <a:ext cx="843558" cy="843558"/>
          </a:xfrm>
          <a:prstGeom prst="rect">
            <a:avLst/>
          </a:prstGeom>
        </p:spPr>
      </p:pic>
      <p:pic>
        <p:nvPicPr>
          <p:cNvPr id="22" name="Slika 21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94974" y="3859162"/>
            <a:ext cx="843558" cy="843558"/>
          </a:xfrm>
          <a:prstGeom prst="rect">
            <a:avLst/>
          </a:prstGeom>
        </p:spPr>
      </p:pic>
      <p:pic>
        <p:nvPicPr>
          <p:cNvPr id="23" name="Slika 22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7898" y="3878164"/>
            <a:ext cx="843558" cy="843558"/>
          </a:xfrm>
          <a:prstGeom prst="rect">
            <a:avLst/>
          </a:prstGeom>
        </p:spPr>
      </p:pic>
      <p:pic>
        <p:nvPicPr>
          <p:cNvPr id="24" name="Slika 23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78606" y="3601558"/>
            <a:ext cx="843558" cy="843558"/>
          </a:xfrm>
          <a:prstGeom prst="rect">
            <a:avLst/>
          </a:prstGeom>
        </p:spPr>
      </p:pic>
      <p:pic>
        <p:nvPicPr>
          <p:cNvPr id="25" name="Slika 24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17455" y="3601558"/>
            <a:ext cx="843558" cy="843558"/>
          </a:xfrm>
          <a:prstGeom prst="rect">
            <a:avLst/>
          </a:prstGeom>
        </p:spPr>
      </p:pic>
      <p:pic>
        <p:nvPicPr>
          <p:cNvPr id="26" name="Slika 25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9894" y="3579862"/>
            <a:ext cx="843558" cy="843558"/>
          </a:xfrm>
          <a:prstGeom prst="rect">
            <a:avLst/>
          </a:prstGeom>
        </p:spPr>
      </p:pic>
      <p:pic>
        <p:nvPicPr>
          <p:cNvPr id="27" name="Slika 26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12818" y="3598864"/>
            <a:ext cx="843558" cy="843558"/>
          </a:xfrm>
          <a:prstGeom prst="rect">
            <a:avLst/>
          </a:prstGeom>
        </p:spPr>
      </p:pic>
      <p:pic>
        <p:nvPicPr>
          <p:cNvPr id="28" name="Slika 27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3439" y="3384376"/>
            <a:ext cx="843558" cy="843558"/>
          </a:xfrm>
          <a:prstGeom prst="rect">
            <a:avLst/>
          </a:prstGeom>
        </p:spPr>
      </p:pic>
      <p:pic>
        <p:nvPicPr>
          <p:cNvPr id="29" name="Slika 28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5878" y="3362680"/>
            <a:ext cx="843558" cy="843558"/>
          </a:xfrm>
          <a:prstGeom prst="rect">
            <a:avLst/>
          </a:prstGeom>
        </p:spPr>
      </p:pic>
      <p:pic>
        <p:nvPicPr>
          <p:cNvPr id="30" name="Slika 29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8802" y="3381682"/>
            <a:ext cx="843558" cy="843558"/>
          </a:xfrm>
          <a:prstGeom prst="rect">
            <a:avLst/>
          </a:prstGeom>
        </p:spPr>
      </p:pic>
      <p:pic>
        <p:nvPicPr>
          <p:cNvPr id="31" name="Slika 30" descr="Gold coin PNG 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6694" y="3179779"/>
            <a:ext cx="843558" cy="8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741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on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1796495"/>
              </p:ext>
            </p:extLst>
          </p:nvPr>
        </p:nvGraphicFramePr>
        <p:xfrm>
          <a:off x="323528" y="2221230"/>
          <a:ext cx="3101340" cy="2922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BDP po stanovniku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864097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Koristi se za međusobnu usporedbu država prema razvijenosti</a:t>
            </a:r>
            <a:endParaRPr lang="hr-HR" dirty="0"/>
          </a:p>
        </p:txBody>
      </p:sp>
      <p:sp>
        <p:nvSpPr>
          <p:cNvPr id="6" name="Oblačić s crtom 1 5"/>
          <p:cNvSpPr/>
          <p:nvPr/>
        </p:nvSpPr>
        <p:spPr>
          <a:xfrm>
            <a:off x="4250462" y="2571750"/>
            <a:ext cx="3744416" cy="1080120"/>
          </a:xfrm>
          <a:prstGeom prst="borderCallout1">
            <a:avLst>
              <a:gd name="adj1" fmla="val 26517"/>
              <a:gd name="adj2" fmla="val -335"/>
              <a:gd name="adj3" fmla="val 55997"/>
              <a:gd name="adj4" fmla="val -35001"/>
            </a:avLst>
          </a:prstGeom>
          <a:solidFill>
            <a:schemeClr val="accent2">
              <a:lumMod val="60000"/>
              <a:lumOff val="40000"/>
            </a:schemeClr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Slabije razvijene države – visok udio primarnog sektora u BDP-u</a:t>
            </a:r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3635896" y="4515966"/>
            <a:ext cx="5508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i="1" dirty="0" smtClean="0"/>
              <a:t>Struktura BDP-a po sektorima gospodarstva, Čad, 2019.</a:t>
            </a:r>
            <a:endParaRPr lang="hr-HR" sz="1200" i="1" dirty="0"/>
          </a:p>
        </p:txBody>
      </p:sp>
    </p:spTree>
    <p:extLst>
      <p:ext uri="{BB962C8B-B14F-4D97-AF65-F5344CB8AC3E}">
        <p14:creationId xmlns:p14="http://schemas.microsoft.com/office/powerpoint/2010/main" xmlns="" val="368131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afikon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58553751"/>
              </p:ext>
            </p:extLst>
          </p:nvPr>
        </p:nvGraphicFramePr>
        <p:xfrm>
          <a:off x="323528" y="2221230"/>
          <a:ext cx="3101340" cy="2922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kon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43001502"/>
              </p:ext>
            </p:extLst>
          </p:nvPr>
        </p:nvGraphicFramePr>
        <p:xfrm>
          <a:off x="323528" y="2221230"/>
          <a:ext cx="3101340" cy="2922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BDP po stanovniku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449893"/>
            <a:ext cx="8229600" cy="864097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Koristi se za međusobnu usporedbu država prema razvijenosti</a:t>
            </a:r>
            <a:endParaRPr lang="hr-HR" dirty="0"/>
          </a:p>
        </p:txBody>
      </p:sp>
      <p:sp>
        <p:nvSpPr>
          <p:cNvPr id="6" name="Oblačić s crtom 1 5"/>
          <p:cNvSpPr/>
          <p:nvPr/>
        </p:nvSpPr>
        <p:spPr>
          <a:xfrm>
            <a:off x="4250462" y="2571750"/>
            <a:ext cx="3744416" cy="1584176"/>
          </a:xfrm>
          <a:prstGeom prst="borderCallout1">
            <a:avLst>
              <a:gd name="adj1" fmla="val 26517"/>
              <a:gd name="adj2" fmla="val -335"/>
              <a:gd name="adj3" fmla="val 55997"/>
              <a:gd name="adj4" fmla="val -35001"/>
            </a:avLst>
          </a:prstGeom>
          <a:solidFill>
            <a:schemeClr val="accent2">
              <a:lumMod val="60000"/>
              <a:lumOff val="40000"/>
            </a:schemeClr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Velike izvoznice </a:t>
            </a:r>
            <a:r>
              <a:rPr lang="hr-HR" dirty="0"/>
              <a:t>nafte i plina ili kakvih drugih vrijednih </a:t>
            </a:r>
            <a:r>
              <a:rPr lang="hr-HR" dirty="0" smtClean="0"/>
              <a:t>sirovina, </a:t>
            </a:r>
            <a:r>
              <a:rPr lang="hr-HR" dirty="0"/>
              <a:t>svjetski važni izvoznici industrijskih proizvoda </a:t>
            </a:r>
          </a:p>
          <a:p>
            <a:pPr algn="ctr"/>
            <a:r>
              <a:rPr lang="hr-HR" dirty="0" smtClean="0"/>
              <a:t> </a:t>
            </a:r>
            <a:r>
              <a:rPr lang="hr-HR" dirty="0" smtClean="0">
                <a:sym typeface="Wingdings" panose="05000000000000000000" pitchFamily="2" charset="2"/>
              </a:rPr>
              <a:t> visok udio sekundarnog sektora u BDP-u</a:t>
            </a:r>
            <a:endParaRPr lang="hr-HR" dirty="0"/>
          </a:p>
        </p:txBody>
      </p:sp>
      <p:sp>
        <p:nvSpPr>
          <p:cNvPr id="9" name="Pravokutnik 8"/>
          <p:cNvSpPr/>
          <p:nvPr/>
        </p:nvSpPr>
        <p:spPr>
          <a:xfrm>
            <a:off x="3635896" y="4515966"/>
            <a:ext cx="5508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i="1" dirty="0" smtClean="0"/>
              <a:t>Struktura BDP-a po sektorima gospodarstva, Katar, Kina, 2019.</a:t>
            </a:r>
            <a:endParaRPr lang="hr-HR" sz="1200" i="1" dirty="0"/>
          </a:p>
        </p:txBody>
      </p:sp>
    </p:spTree>
    <p:extLst>
      <p:ext uri="{BB962C8B-B14F-4D97-AF65-F5344CB8AC3E}">
        <p14:creationId xmlns:p14="http://schemas.microsoft.com/office/powerpoint/2010/main" xmlns="" val="324836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8" grpId="0">
        <p:bldAsOne/>
      </p:bldGraphic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ikon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18753059"/>
              </p:ext>
            </p:extLst>
          </p:nvPr>
        </p:nvGraphicFramePr>
        <p:xfrm>
          <a:off x="323528" y="2221230"/>
          <a:ext cx="3101340" cy="2922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BDP po stanovniku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864097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Koristi se za međusobnu usporedbu država prema razvijenosti</a:t>
            </a:r>
            <a:endParaRPr lang="hr-HR" dirty="0"/>
          </a:p>
        </p:txBody>
      </p:sp>
      <p:sp>
        <p:nvSpPr>
          <p:cNvPr id="6" name="Oblačić s crtom 1 5"/>
          <p:cNvSpPr/>
          <p:nvPr/>
        </p:nvSpPr>
        <p:spPr>
          <a:xfrm>
            <a:off x="4250462" y="2571750"/>
            <a:ext cx="3744416" cy="1080120"/>
          </a:xfrm>
          <a:prstGeom prst="borderCallout1">
            <a:avLst>
              <a:gd name="adj1" fmla="val 26517"/>
              <a:gd name="adj2" fmla="val -335"/>
              <a:gd name="adj3" fmla="val 139101"/>
              <a:gd name="adj4" fmla="val -35897"/>
            </a:avLst>
          </a:prstGeom>
          <a:solidFill>
            <a:schemeClr val="accent2">
              <a:lumMod val="60000"/>
              <a:lumOff val="40000"/>
            </a:schemeClr>
          </a:solidFill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U gotovo svim državama</a:t>
            </a:r>
          </a:p>
          <a:p>
            <a:pPr algn="ctr"/>
            <a:r>
              <a:rPr lang="hr-HR" dirty="0"/>
              <a:t>najveći udjel u BDP ostvaruje tercijarni sektor, a posebno je visok</a:t>
            </a:r>
          </a:p>
          <a:p>
            <a:pPr algn="ctr"/>
            <a:r>
              <a:rPr lang="hr-HR" dirty="0"/>
              <a:t>u visokorazvijenim državama.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635896" y="4515966"/>
            <a:ext cx="5508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i="1" dirty="0" smtClean="0"/>
              <a:t>Struktura BDP-a po sektorima gospodarstva, Portugal, 2019.</a:t>
            </a:r>
            <a:endParaRPr lang="hr-HR" sz="1200" i="1" dirty="0"/>
          </a:p>
        </p:txBody>
      </p:sp>
    </p:spTree>
    <p:extLst>
      <p:ext uri="{BB962C8B-B14F-4D97-AF65-F5344CB8AC3E}">
        <p14:creationId xmlns:p14="http://schemas.microsoft.com/office/powerpoint/2010/main" xmlns="" val="20273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771550"/>
            <a:ext cx="6096942" cy="4032448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3719227"/>
            <a:ext cx="2448272" cy="1084772"/>
          </a:xfrm>
          <a:prstGeom prst="rect">
            <a:avLst/>
          </a:prstGeom>
        </p:spPr>
      </p:pic>
      <p:sp>
        <p:nvSpPr>
          <p:cNvPr id="2" name="Pravokutnik 1"/>
          <p:cNvSpPr/>
          <p:nvPr/>
        </p:nvSpPr>
        <p:spPr>
          <a:xfrm flipH="1">
            <a:off x="6444208" y="1635646"/>
            <a:ext cx="18209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i="1" dirty="0" smtClean="0"/>
              <a:t>U koju skupinu zemalja po razvijenosti pripada Hrvatska?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xmlns="" val="337282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Bruto nacionalni dohodak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63637"/>
            <a:ext cx="4042792" cy="3384377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ukupan dohodak od svih dobara i usluga koje su ostvarili građani </a:t>
            </a:r>
            <a:r>
              <a:rPr lang="hr-HR" dirty="0" smtClean="0"/>
              <a:t>neke države</a:t>
            </a:r>
            <a:r>
              <a:rPr lang="hr-HR" dirty="0"/>
              <a:t>, bilo u svojoj zemlji bilo u </a:t>
            </a:r>
            <a:r>
              <a:rPr lang="hr-HR" dirty="0" smtClean="0"/>
              <a:t>inozemstvu (u američkim dolarima)</a:t>
            </a:r>
          </a:p>
          <a:p>
            <a:r>
              <a:rPr lang="hr-HR" i="1" dirty="0" smtClean="0">
                <a:hlinkClick r:id="rId3"/>
              </a:rPr>
              <a:t>Istražite</a:t>
            </a:r>
            <a:r>
              <a:rPr lang="hr-HR" i="1" dirty="0" smtClean="0"/>
              <a:t> BND Republike Hrvatske 2019. godine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63068" y="1474098"/>
            <a:ext cx="4032448" cy="327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9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 w="0" cmpd="sng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13563</TotalTime>
  <Words>520</Words>
  <Application>Microsoft Office PowerPoint</Application>
  <PresentationFormat>On-screen Show (16:9)</PresentationFormat>
  <Paragraphs>125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Gospodarstvo</vt:lpstr>
      <vt:lpstr>Slide 2</vt:lpstr>
      <vt:lpstr>Bruto domaći proizvod</vt:lpstr>
      <vt:lpstr>BDP po stanovniku</vt:lpstr>
      <vt:lpstr>BDP po stanovniku</vt:lpstr>
      <vt:lpstr>BDP po stanovniku</vt:lpstr>
      <vt:lpstr>BDP po stanovniku</vt:lpstr>
      <vt:lpstr>Slide 8</vt:lpstr>
      <vt:lpstr>Bruto nacionalni dohodak </vt:lpstr>
      <vt:lpstr>Slide 10</vt:lpstr>
      <vt:lpstr>Ljudski razvojni  indeks</vt:lpstr>
      <vt:lpstr>Ponavljanje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jloncar</dc:creator>
  <cp:lastModifiedBy>sbakar</cp:lastModifiedBy>
  <cp:revision>78</cp:revision>
  <dcterms:created xsi:type="dcterms:W3CDTF">2019-03-27T12:00:31Z</dcterms:created>
  <dcterms:modified xsi:type="dcterms:W3CDTF">2021-03-01T12:43:04Z</dcterms:modified>
</cp:coreProperties>
</file>